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52" r:id="rId1"/>
  </p:sldMasterIdLst>
  <p:notesMasterIdLst>
    <p:notesMasterId r:id="rId20"/>
  </p:notesMasterIdLst>
  <p:handoutMasterIdLst>
    <p:handoutMasterId r:id="rId21"/>
  </p:handoutMasterIdLst>
  <p:sldIdLst>
    <p:sldId id="276" r:id="rId2"/>
    <p:sldId id="275" r:id="rId3"/>
    <p:sldId id="256" r:id="rId4"/>
    <p:sldId id="257" r:id="rId5"/>
    <p:sldId id="258" r:id="rId6"/>
    <p:sldId id="261" r:id="rId7"/>
    <p:sldId id="267" r:id="rId8"/>
    <p:sldId id="263" r:id="rId9"/>
    <p:sldId id="264" r:id="rId10"/>
    <p:sldId id="268" r:id="rId11"/>
    <p:sldId id="269" r:id="rId12"/>
    <p:sldId id="270" r:id="rId13"/>
    <p:sldId id="259" r:id="rId14"/>
    <p:sldId id="273" r:id="rId15"/>
    <p:sldId id="274" r:id="rId16"/>
    <p:sldId id="271" r:id="rId17"/>
    <p:sldId id="272" r:id="rId18"/>
    <p:sldId id="277" r:id="rId19"/>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mid" initials="h"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598" autoAdjust="0"/>
    <p:restoredTop sz="96416" autoAdjust="0"/>
  </p:normalViewPr>
  <p:slideViewPr>
    <p:cSldViewPr>
      <p:cViewPr varScale="1">
        <p:scale>
          <a:sx n="84" d="100"/>
          <a:sy n="84" d="100"/>
        </p:scale>
        <p:origin x="-1014" y="-84"/>
      </p:cViewPr>
      <p:guideLst>
        <p:guide orient="horz" pos="2160"/>
        <p:guide pos="2880"/>
      </p:guideLst>
    </p:cSldViewPr>
  </p:slideViewPr>
  <p:outlineViewPr>
    <p:cViewPr>
      <p:scale>
        <a:sx n="33" d="100"/>
        <a:sy n="33" d="100"/>
      </p:scale>
      <p:origin x="0" y="370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5" d="100"/>
          <a:sy n="45" d="100"/>
        </p:scale>
        <p:origin x="-2922"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66817A-B0DE-4E4E-8B40-AFCC401FDEEB}" type="doc">
      <dgm:prSet loTypeId="urn:microsoft.com/office/officeart/2005/8/layout/default#1" loCatId="list" qsTypeId="urn:microsoft.com/office/officeart/2005/8/quickstyle/3d5" qsCatId="3D" csTypeId="urn:microsoft.com/office/officeart/2005/8/colors/colorful1#1" csCatId="colorful"/>
      <dgm:spPr/>
      <dgm:t>
        <a:bodyPr/>
        <a:lstStyle/>
        <a:p>
          <a:pPr rtl="1"/>
          <a:endParaRPr lang="fa-IR"/>
        </a:p>
      </dgm:t>
    </dgm:pt>
    <dgm:pt modelId="{750124FA-56B7-4807-AC0D-4D33555DC2CF}">
      <dgm:prSet/>
      <dgm:spPr/>
      <dgm:t>
        <a:bodyPr/>
        <a:lstStyle/>
        <a:p>
          <a:pPr rtl="1"/>
          <a:r>
            <a:rPr lang="fa-IR" dirty="0" smtClean="0"/>
            <a:t>ریوی</a:t>
          </a:r>
          <a:endParaRPr lang="fa-IR" dirty="0"/>
        </a:p>
      </dgm:t>
    </dgm:pt>
    <dgm:pt modelId="{578F65F3-195A-48EB-A653-9B4733459519}" type="parTrans" cxnId="{5381BC41-3C05-4174-9897-875AF9CBCB7D}">
      <dgm:prSet/>
      <dgm:spPr/>
      <dgm:t>
        <a:bodyPr/>
        <a:lstStyle/>
        <a:p>
          <a:pPr rtl="1"/>
          <a:endParaRPr lang="fa-IR"/>
        </a:p>
      </dgm:t>
    </dgm:pt>
    <dgm:pt modelId="{0F1609E5-E407-4D94-AF1D-6FBFD5476110}" type="sibTrans" cxnId="{5381BC41-3C05-4174-9897-875AF9CBCB7D}">
      <dgm:prSet/>
      <dgm:spPr/>
      <dgm:t>
        <a:bodyPr/>
        <a:lstStyle/>
        <a:p>
          <a:pPr rtl="1"/>
          <a:endParaRPr lang="fa-IR"/>
        </a:p>
      </dgm:t>
    </dgm:pt>
    <dgm:pt modelId="{81763CAA-A254-43FB-9C06-1FE1FCECF32B}">
      <dgm:prSet/>
      <dgm:spPr/>
      <dgm:t>
        <a:bodyPr/>
        <a:lstStyle/>
        <a:p>
          <a:pPr rtl="1"/>
          <a:r>
            <a:rPr lang="fa-IR" dirty="0" smtClean="0"/>
            <a:t>خارج ریوی</a:t>
          </a:r>
          <a:endParaRPr lang="fa-IR" dirty="0"/>
        </a:p>
      </dgm:t>
    </dgm:pt>
    <dgm:pt modelId="{07CEB4A9-2624-4FE7-8B39-4E8717052C77}" type="parTrans" cxnId="{5BC7B0D2-CB3C-44CB-935D-BC3D0E0A48B6}">
      <dgm:prSet/>
      <dgm:spPr/>
      <dgm:t>
        <a:bodyPr/>
        <a:lstStyle/>
        <a:p>
          <a:pPr rtl="1"/>
          <a:endParaRPr lang="fa-IR"/>
        </a:p>
      </dgm:t>
    </dgm:pt>
    <dgm:pt modelId="{16369408-1B3F-4B9E-9454-0216C6587909}" type="sibTrans" cxnId="{5BC7B0D2-CB3C-44CB-935D-BC3D0E0A48B6}">
      <dgm:prSet/>
      <dgm:spPr/>
      <dgm:t>
        <a:bodyPr/>
        <a:lstStyle/>
        <a:p>
          <a:pPr rtl="1"/>
          <a:endParaRPr lang="fa-IR"/>
        </a:p>
      </dgm:t>
    </dgm:pt>
    <dgm:pt modelId="{E9027A52-B3CB-4968-818C-8C5889D816B5}" type="pres">
      <dgm:prSet presAssocID="{B766817A-B0DE-4E4E-8B40-AFCC401FDEEB}" presName="diagram" presStyleCnt="0">
        <dgm:presLayoutVars>
          <dgm:dir/>
          <dgm:resizeHandles val="exact"/>
        </dgm:presLayoutVars>
      </dgm:prSet>
      <dgm:spPr/>
      <dgm:t>
        <a:bodyPr/>
        <a:lstStyle/>
        <a:p>
          <a:pPr rtl="1"/>
          <a:endParaRPr lang="fa-IR"/>
        </a:p>
      </dgm:t>
    </dgm:pt>
    <dgm:pt modelId="{A9AD28D1-3448-4581-9580-244EF5EEB317}" type="pres">
      <dgm:prSet presAssocID="{750124FA-56B7-4807-AC0D-4D33555DC2CF}" presName="node" presStyleLbl="node1" presStyleIdx="0" presStyleCnt="2">
        <dgm:presLayoutVars>
          <dgm:bulletEnabled val="1"/>
        </dgm:presLayoutVars>
      </dgm:prSet>
      <dgm:spPr/>
      <dgm:t>
        <a:bodyPr/>
        <a:lstStyle/>
        <a:p>
          <a:pPr rtl="1"/>
          <a:endParaRPr lang="fa-IR"/>
        </a:p>
      </dgm:t>
    </dgm:pt>
    <dgm:pt modelId="{94864E00-6C31-4CE8-AA57-7CDA30874893}" type="pres">
      <dgm:prSet presAssocID="{0F1609E5-E407-4D94-AF1D-6FBFD5476110}" presName="sibTrans" presStyleCnt="0"/>
      <dgm:spPr/>
    </dgm:pt>
    <dgm:pt modelId="{72F282A6-BEDB-4AC3-AFAE-ADB35A917318}" type="pres">
      <dgm:prSet presAssocID="{81763CAA-A254-43FB-9C06-1FE1FCECF32B}" presName="node" presStyleLbl="node1" presStyleIdx="1" presStyleCnt="2">
        <dgm:presLayoutVars>
          <dgm:bulletEnabled val="1"/>
        </dgm:presLayoutVars>
      </dgm:prSet>
      <dgm:spPr/>
      <dgm:t>
        <a:bodyPr/>
        <a:lstStyle/>
        <a:p>
          <a:pPr rtl="1"/>
          <a:endParaRPr lang="fa-IR"/>
        </a:p>
      </dgm:t>
    </dgm:pt>
  </dgm:ptLst>
  <dgm:cxnLst>
    <dgm:cxn modelId="{B557F078-6D55-4F65-8C85-3FE83CD289D5}" type="presOf" srcId="{81763CAA-A254-43FB-9C06-1FE1FCECF32B}" destId="{72F282A6-BEDB-4AC3-AFAE-ADB35A917318}" srcOrd="0" destOrd="0" presId="urn:microsoft.com/office/officeart/2005/8/layout/default#1"/>
    <dgm:cxn modelId="{5381BC41-3C05-4174-9897-875AF9CBCB7D}" srcId="{B766817A-B0DE-4E4E-8B40-AFCC401FDEEB}" destId="{750124FA-56B7-4807-AC0D-4D33555DC2CF}" srcOrd="0" destOrd="0" parTransId="{578F65F3-195A-48EB-A653-9B4733459519}" sibTransId="{0F1609E5-E407-4D94-AF1D-6FBFD5476110}"/>
    <dgm:cxn modelId="{B7EC7466-5B89-4B41-891F-A95788E06EB1}" type="presOf" srcId="{750124FA-56B7-4807-AC0D-4D33555DC2CF}" destId="{A9AD28D1-3448-4581-9580-244EF5EEB317}" srcOrd="0" destOrd="0" presId="urn:microsoft.com/office/officeart/2005/8/layout/default#1"/>
    <dgm:cxn modelId="{5BC7B0D2-CB3C-44CB-935D-BC3D0E0A48B6}" srcId="{B766817A-B0DE-4E4E-8B40-AFCC401FDEEB}" destId="{81763CAA-A254-43FB-9C06-1FE1FCECF32B}" srcOrd="1" destOrd="0" parTransId="{07CEB4A9-2624-4FE7-8B39-4E8717052C77}" sibTransId="{16369408-1B3F-4B9E-9454-0216C6587909}"/>
    <dgm:cxn modelId="{DA0B9F1A-E760-445E-9723-E8A765552672}" type="presOf" srcId="{B766817A-B0DE-4E4E-8B40-AFCC401FDEEB}" destId="{E9027A52-B3CB-4968-818C-8C5889D816B5}" srcOrd="0" destOrd="0" presId="urn:microsoft.com/office/officeart/2005/8/layout/default#1"/>
    <dgm:cxn modelId="{E892EFC9-7728-43DE-AE0B-942C9C355048}" type="presParOf" srcId="{E9027A52-B3CB-4968-818C-8C5889D816B5}" destId="{A9AD28D1-3448-4581-9580-244EF5EEB317}" srcOrd="0" destOrd="0" presId="urn:microsoft.com/office/officeart/2005/8/layout/default#1"/>
    <dgm:cxn modelId="{4F405590-8591-4F7F-B15F-E4A797B91ACE}" type="presParOf" srcId="{E9027A52-B3CB-4968-818C-8C5889D816B5}" destId="{94864E00-6C31-4CE8-AA57-7CDA30874893}" srcOrd="1" destOrd="0" presId="urn:microsoft.com/office/officeart/2005/8/layout/default#1"/>
    <dgm:cxn modelId="{BA1A4A6F-F21B-481B-B891-140A216AB198}" type="presParOf" srcId="{E9027A52-B3CB-4968-818C-8C5889D816B5}" destId="{72F282A6-BEDB-4AC3-AFAE-ADB35A917318}" srcOrd="2"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AD28D1-3448-4581-9580-244EF5EEB317}">
      <dsp:nvSpPr>
        <dsp:cNvPr id="0" name=""/>
        <dsp:cNvSpPr/>
      </dsp:nvSpPr>
      <dsp:spPr>
        <a:xfrm>
          <a:off x="1004" y="1087611"/>
          <a:ext cx="3917900" cy="2350740"/>
        </a:xfrm>
        <a:prstGeom prst="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1">
            <a:lnSpc>
              <a:spcPct val="90000"/>
            </a:lnSpc>
            <a:spcBef>
              <a:spcPct val="0"/>
            </a:spcBef>
            <a:spcAft>
              <a:spcPct val="35000"/>
            </a:spcAft>
          </a:pPr>
          <a:r>
            <a:rPr lang="fa-IR" sz="6500" kern="1200" dirty="0" smtClean="0"/>
            <a:t>ریوی</a:t>
          </a:r>
          <a:endParaRPr lang="fa-IR" sz="6500" kern="1200" dirty="0"/>
        </a:p>
      </dsp:txBody>
      <dsp:txXfrm>
        <a:off x="1004" y="1087611"/>
        <a:ext cx="3917900" cy="2350740"/>
      </dsp:txXfrm>
    </dsp:sp>
    <dsp:sp modelId="{72F282A6-BEDB-4AC3-AFAE-ADB35A917318}">
      <dsp:nvSpPr>
        <dsp:cNvPr id="0" name=""/>
        <dsp:cNvSpPr/>
      </dsp:nvSpPr>
      <dsp:spPr>
        <a:xfrm>
          <a:off x="4310695" y="1087611"/>
          <a:ext cx="3917900" cy="2350740"/>
        </a:xfrm>
        <a:prstGeom prst="rect">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1">
            <a:lnSpc>
              <a:spcPct val="90000"/>
            </a:lnSpc>
            <a:spcBef>
              <a:spcPct val="0"/>
            </a:spcBef>
            <a:spcAft>
              <a:spcPct val="35000"/>
            </a:spcAft>
          </a:pPr>
          <a:r>
            <a:rPr lang="fa-IR" sz="6500" kern="1200" dirty="0" smtClean="0"/>
            <a:t>خارج ریوی</a:t>
          </a:r>
          <a:endParaRPr lang="fa-IR" sz="6500" kern="1200" dirty="0"/>
        </a:p>
      </dsp:txBody>
      <dsp:txXfrm>
        <a:off x="4310695" y="1087611"/>
        <a:ext cx="3917900" cy="2350740"/>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8AA0D387-D8FB-46E8-98C0-23CA09851D35}" type="datetimeFigureOut">
              <a:rPr lang="fa-IR" smtClean="0"/>
              <a:pPr/>
              <a:t>12/19/1434</a:t>
            </a:fld>
            <a:endParaRPr lang="fa-IR"/>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8A1B8C0C-0936-480E-820E-0A11589A190C}" type="slidenum">
              <a:rPr lang="fa-IR" smtClean="0"/>
              <a:pPr/>
              <a:t>‹#›</a:t>
            </a:fld>
            <a:endParaRPr lang="fa-IR"/>
          </a:p>
        </p:txBody>
      </p:sp>
    </p:spTree>
    <p:extLst>
      <p:ext uri="{BB962C8B-B14F-4D97-AF65-F5344CB8AC3E}">
        <p14:creationId xmlns:p14="http://schemas.microsoft.com/office/powerpoint/2010/main" val="656190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39F1AE0-5584-48FE-ABFC-7172E1F420C0}" type="datetimeFigureOut">
              <a:rPr lang="fa-IR" smtClean="0"/>
              <a:pPr/>
              <a:t>12/19/1434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C2CF171-5212-4396-9699-7B683DA3CCAB}" type="slidenum">
              <a:rPr lang="fa-IR" smtClean="0"/>
              <a:pPr/>
              <a:t>‹#›</a:t>
            </a:fld>
            <a:endParaRPr lang="fa-IR"/>
          </a:p>
        </p:txBody>
      </p:sp>
    </p:spTree>
    <p:extLst>
      <p:ext uri="{BB962C8B-B14F-4D97-AF65-F5344CB8AC3E}">
        <p14:creationId xmlns:p14="http://schemas.microsoft.com/office/powerpoint/2010/main" val="213399352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fld id="{DB008E13-CF4B-4129-98BB-FF3D78DFAC3B}" type="slidenum">
              <a:rPr lang="fa-IR" smtClean="0"/>
              <a:pPr/>
              <a:t>3</a:t>
            </a:fld>
            <a:endParaRPr lang="fa-IR" dirty="0"/>
          </a:p>
        </p:txBody>
      </p:sp>
      <p:sp>
        <p:nvSpPr>
          <p:cNvPr id="4" name="Slide Number Placeholder 3"/>
          <p:cNvSpPr>
            <a:spLocks noGrp="1"/>
          </p:cNvSpPr>
          <p:nvPr>
            <p:ph type="sldNum" sz="quarter" idx="10"/>
          </p:nvPr>
        </p:nvSpPr>
        <p:spPr/>
        <p:txBody>
          <a:bodyPr/>
          <a:lstStyle/>
          <a:p>
            <a:fld id="{FC2CF171-5212-4396-9699-7B683DA3CCAB}" type="slidenum">
              <a:rPr lang="fa-IR" smtClean="0"/>
              <a:pPr/>
              <a:t>3</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FC2CF171-5212-4396-9699-7B683DA3CCAB}" type="slidenum">
              <a:rPr lang="fa-IR" smtClean="0"/>
              <a:pPr/>
              <a:t>4</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7400EB-2271-4942-B627-22CC9343B66C}" type="datetimeFigureOut">
              <a:rPr lang="fa-IR" smtClean="0"/>
              <a:pPr/>
              <a:t>12/19/1434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79B26EF-4CCB-4819-AE6F-73A13A318C69}" type="slidenum">
              <a:rPr lang="fa-IR" smtClean="0"/>
              <a:pPr/>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B7400EB-2271-4942-B627-22CC9343B66C}" type="datetimeFigureOut">
              <a:rPr lang="fa-IR" smtClean="0"/>
              <a:pPr/>
              <a:t>12/19/1434</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79B26EF-4CCB-4819-AE6F-73A13A318C69}"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www.tebyan.net/newindex.aspx?pid=55308" TargetMode="External"/><Relationship Id="rId2" Type="http://schemas.openxmlformats.org/officeDocument/2006/relationships/hyperlink" Target="http://www.tebyan.net/newindex.aspx?pid=15687" TargetMode="External"/><Relationship Id="rId1" Type="http://schemas.openxmlformats.org/officeDocument/2006/relationships/slideLayout" Target="../slideLayouts/slideLayout7.xml"/><Relationship Id="rId4" Type="http://schemas.openxmlformats.org/officeDocument/2006/relationships/hyperlink" Target="http://www.tebyan.net/newindex.aspx?pid=2136"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fa.wikipedia.org/wiki/%D8%B2%D8%A8%D8%A7%D9%86_%D8%A7%D9%86%DA%AF%D9%84%DB%8C%D8%B3%DB%8C"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fa.wikipedia.org/w/index.php?title=%D9%85%DB%8C%DA%A9%D9%88%D8%A8%D8%A7%DA%A9%D8%AA%D8%B1%DB%8C%D9%88%D9%85_%D8%AA%D9%88%D8%A8%D8%B1%DA%A9%D9%84%D9%88%D8%B3%DB%8C%D8%B3&amp;action=edit&amp;redlink=1&amp;preload=%D8%A7%D9%84%DA%AF%D9%88:%D8%A7%DB%8C%D8%AC%D8%A7%D8%AF+%D9%85%D9%82%D8%A7%D9%84%D9%87/%D8%A7%D8%B3%D8%AA%D8%AE%D9%88%D8%A7%D9%86%E2%80%8C%D8%A8%D9%86%D8%AF%DB%8C&amp;editintro=%D8%A7%D9%84%DA%AF%D9%88:%D8%A7%DB%8C%D8%AC%D8%A7%D8%AF+%D9%85%D9%82%D8%A7%D9%84%D9%87/%D8%A7%D8%AF%DB%8C%D8%AA%E2%80%8C%D9%86%D9%88%D8%AA%DB%8C%D8%B3&amp;summary=%D8%A7%DB%8C%D8%AC%D8%A7%D8%AF+%DB%8C%DA%A9+%D9%85%D9%82%D8%A7%D9%84%D9%87+%D9%86%D9%88+%D8%A7%D8%B2+%D8%B7%D8%B1%DB%8C%D9%82+%D8%A7%DB%8C%D8%AC%D8%A7%D8%AF%DA%AF%D8%B1&amp;nosummary=&amp;prefix=&amp;minor=&amp;create=%D8%AF%D8%B1%D8%B3%D8%AA+%DA%A9%D8%B1%D8%AF%D9%86+%D9%85%D9%82%D8%A7%D9%84%D9%87+%D8%AC%D8%AF%DB%8C%D8%AF" TargetMode="External"/><Relationship Id="rId5" Type="http://schemas.openxmlformats.org/officeDocument/2006/relationships/hyperlink" Target="http://fa.wikipedia.org/w/index.php?title=%D9%85%DB%8C%DA%A9%D9%88%D8%A8%D8%A7%DA%A9%D8%AA%D8%B1%DB%8C%D9%88%D9%85&amp;action=edit&amp;redlink=1&amp;preload=%D8%A7%D9%84%DA%AF%D9%88:%D8%A7%DB%8C%D8%AC%D8%A7%D8%AF+%D9%85%D9%82%D8%A7%D9%84%D9%87/%D8%A7%D8%B3%D8%AA%D8%AE%D9%88%D8%A7%D9%86%E2%80%8C%D8%A8%D9%86%D8%AF%DB%8C&amp;editintro=%D8%A7%D9%84%DA%AF%D9%88:%D8%A7%DB%8C%D8%AC%D8%A7%D8%AF+%D9%85%D9%82%D8%A7%D9%84%D9%87/%D8%A7%D8%AF%DB%8C%D8%AA%E2%80%8C%D9%86%D9%88%D8%AA%DB%8C%D8%B3&amp;summary=%D8%A7%DB%8C%D8%AC%D8%A7%D8%AF+%DB%8C%DA%A9+%D9%85%D9%82%D8%A7%D9%84%D9%87+%D9%86%D9%88+%D8%A7%D8%B2+%D8%B7%D8%B1%DB%8C%D9%82+%D8%A7%DB%8C%D8%AC%D8%A7%D8%AF%DA%AF%D8%B1&amp;nosummary=&amp;prefix=&amp;minor=&amp;create=%D8%AF%D8%B1%D8%B3%D8%AA+%DA%A9%D8%B1%D8%AF%D9%86+%D9%85%D9%82%D8%A7%D9%84%D9%87+%D8%AC%D8%AF%DB%8C%D8%AF" TargetMode="External"/><Relationship Id="rId4" Type="http://schemas.openxmlformats.org/officeDocument/2006/relationships/hyperlink" Target="http://fa.wikipedia.org/wiki/%D8%A8%DB%8C%D9%85%D8%A7%D8%B1%DB%8C_%D8%B9%D9%81%D9%88%D9%86%DB%8C"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fa.wikipedia.org/wiki/%D8%B1%D8%A7%D8%A8%D8%B1%D8%AA_%DA%A9%D8%A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fa.wikipedia.org/wiki/%D8%B1%D9%86%DA%AF%E2%80%8C%D8%A2%D9%85%DB%8C%D8%B2%DB%8C_%D8%A7%D8%B3%DB%8C%D8%AF_%D9%81%D8%A7%D8%B3%D8%AA"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hyperlink" Target="http://www.tebyan.net/newindex.aspx?pid=31449" TargetMode="External"/><Relationship Id="rId2" Type="http://schemas.openxmlformats.org/officeDocument/2006/relationships/hyperlink" Target="http://www.tebyan.net/newindex.aspx?pid=6760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tebyan.net/newindex.aspx?pid=2615" TargetMode="External"/><Relationship Id="rId2" Type="http://schemas.openxmlformats.org/officeDocument/2006/relationships/hyperlink" Target="http://www.tebyan.net/newindex.aspx?pid=67948" TargetMode="External"/><Relationship Id="rId1" Type="http://schemas.openxmlformats.org/officeDocument/2006/relationships/slideLayout" Target="../slideLayouts/slideLayout2.xml"/><Relationship Id="rId6" Type="http://schemas.openxmlformats.org/officeDocument/2006/relationships/hyperlink" Target="http://www.tebyan.net/newindex.aspx?pid=235" TargetMode="External"/><Relationship Id="rId5" Type="http://schemas.openxmlformats.org/officeDocument/2006/relationships/hyperlink" Target="http://www.tebyan.net/newindex.aspx?pid=75486" TargetMode="External"/><Relationship Id="rId4" Type="http://schemas.openxmlformats.org/officeDocument/2006/relationships/hyperlink" Target="http://www.tebyan.net/newindex.aspx?pid=67941"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tebyan.net/newindex.aspx?pid=43565" TargetMode="External"/><Relationship Id="rId2" Type="http://schemas.openxmlformats.org/officeDocument/2006/relationships/hyperlink" Target="http://www.tebyan.net/newindex.aspx?pid=5523"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fa-IR"/>
          </a:p>
        </p:txBody>
      </p:sp>
      <p:pic>
        <p:nvPicPr>
          <p:cNvPr id="5" name="Content Placeholder 4" descr="ببب.jp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ظظ.jpg"/>
          <p:cNvPicPr>
            <a:picLocks noGrp="1" noChangeAspect="1"/>
          </p:cNvPicPr>
          <p:nvPr>
            <p:ph idx="1"/>
          </p:nvPr>
        </p:nvPicPr>
        <p:blipFill>
          <a:blip r:embed="rId2" cstate="print"/>
          <a:stretch>
            <a:fillRect/>
          </a:stretch>
        </p:blipFill>
        <p:spPr>
          <a:xfrm>
            <a:off x="0" y="0"/>
            <a:ext cx="8964488" cy="7190656"/>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80528" y="0"/>
            <a:ext cx="9324528" cy="7245424"/>
          </a:xfrm>
          <a:ln/>
        </p:spPr>
        <p:style>
          <a:lnRef idx="1">
            <a:schemeClr val="accent1"/>
          </a:lnRef>
          <a:fillRef idx="2">
            <a:schemeClr val="accent1"/>
          </a:fillRef>
          <a:effectRef idx="1">
            <a:schemeClr val="accent1"/>
          </a:effectRef>
          <a:fontRef idx="minor">
            <a:schemeClr val="dk1"/>
          </a:fontRef>
        </p:style>
        <p:txBody>
          <a:bodyPr anchor="ctr">
            <a:normAutofit/>
          </a:bodyPr>
          <a:lstStyle/>
          <a:p>
            <a:pPr lvl="1">
              <a:buNone/>
            </a:pPr>
            <a:r>
              <a:rPr lang="fa-IR" sz="4400" b="1" dirty="0" smtClean="0">
                <a:solidFill>
                  <a:srgbClr val="FF0000"/>
                </a:solidFill>
              </a:rPr>
              <a:t>عوارض بیماری</a:t>
            </a:r>
          </a:p>
          <a:p>
            <a:pPr lvl="1">
              <a:buNone/>
            </a:pPr>
            <a:endParaRPr lang="fa-IR" sz="4400" b="1" dirty="0" smtClean="0">
              <a:solidFill>
                <a:srgbClr val="FF0000"/>
              </a:solidFill>
            </a:endParaRPr>
          </a:p>
          <a:p>
            <a:pPr lvl="1" rtl="0">
              <a:buNone/>
            </a:pPr>
            <a:r>
              <a:rPr lang="fa-IR" dirty="0" smtClean="0"/>
              <a:t>بسته به اعضای درگیر شده و مدت درگیری، سل می تواند منجر به</a:t>
            </a:r>
          </a:p>
          <a:p>
            <a:pPr lvl="1" rtl="0">
              <a:buNone/>
            </a:pPr>
            <a:r>
              <a:rPr lang="fa-IR" sz="3200" dirty="0" smtClean="0">
                <a:solidFill>
                  <a:srgbClr val="FF0000"/>
                </a:solidFill>
              </a:rPr>
              <a:t>پلورزی</a:t>
            </a:r>
            <a:r>
              <a:rPr lang="fa-IR" sz="3200" dirty="0" smtClean="0"/>
              <a:t>(جمع شدن مایع در فضای جنب)</a:t>
            </a:r>
          </a:p>
          <a:p>
            <a:pPr lvl="2" rtl="0">
              <a:buNone/>
            </a:pPr>
            <a:r>
              <a:rPr lang="fa-IR" sz="3200" dirty="0" smtClean="0">
                <a:solidFill>
                  <a:srgbClr val="FF0000"/>
                </a:solidFill>
              </a:rPr>
              <a:t>آمپیم</a:t>
            </a:r>
            <a:r>
              <a:rPr lang="fa-IR" sz="3200" dirty="0" smtClean="0"/>
              <a:t>( پلورزی چرکی سلی) </a:t>
            </a:r>
          </a:p>
          <a:p>
            <a:pPr lvl="2" rtl="0">
              <a:buNone/>
            </a:pPr>
            <a:r>
              <a:rPr lang="fa-IR" sz="3200" dirty="0" smtClean="0">
                <a:solidFill>
                  <a:srgbClr val="FF0000"/>
                </a:solidFill>
              </a:rPr>
              <a:t>هموپتزی</a:t>
            </a:r>
            <a:r>
              <a:rPr lang="fa-IR" sz="3200" dirty="0" smtClean="0"/>
              <a:t> (خلط خونی)</a:t>
            </a:r>
          </a:p>
          <a:p>
            <a:pPr lvl="2" rtl="0">
              <a:buNone/>
            </a:pPr>
            <a:r>
              <a:rPr lang="fa-IR" sz="3200" dirty="0" smtClean="0"/>
              <a:t>تخریب </a:t>
            </a:r>
            <a:r>
              <a:rPr lang="fa-IR" sz="3200" i="1" dirty="0" smtClean="0">
                <a:solidFill>
                  <a:schemeClr val="bg2">
                    <a:lumMod val="10000"/>
                  </a:schemeClr>
                </a:solidFill>
              </a:rPr>
              <a:t>کلیه</a:t>
            </a:r>
            <a:r>
              <a:rPr lang="fa-IR" sz="3200" dirty="0" smtClean="0"/>
              <a:t>ها، اختلالات باروری هنگام درگیری اندام های تناسلی، شکستگی مهره ها و .... شود.</a:t>
            </a:r>
          </a:p>
          <a:p>
            <a:pPr lvl="1">
              <a:buNone/>
            </a:pPr>
            <a:r>
              <a:rPr lang="fa-IR" sz="3200" dirty="0" smtClean="0"/>
              <a:t> </a:t>
            </a:r>
          </a:p>
          <a:p>
            <a:endParaRPr lang="fa-I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0"/>
            <a:ext cx="8964488" cy="5632311"/>
          </a:xfrm>
          <a:prstGeom prst="rect">
            <a:avLst/>
          </a:prstGeom>
        </p:spPr>
        <p:txBody>
          <a:bodyPr wrap="square">
            <a:spAutoFit/>
          </a:bodyPr>
          <a:lstStyle/>
          <a:p>
            <a:r>
              <a:rPr lang="fa-IR" sz="5400" b="1" dirty="0" smtClean="0">
                <a:solidFill>
                  <a:srgbClr val="FF0000"/>
                </a:solidFill>
              </a:rPr>
              <a:t>روش های تشخیص</a:t>
            </a:r>
          </a:p>
          <a:p>
            <a:endParaRPr lang="fa-IR" sz="5400" dirty="0" smtClean="0">
              <a:solidFill>
                <a:srgbClr val="FF0000"/>
              </a:solidFill>
            </a:endParaRPr>
          </a:p>
          <a:p>
            <a:pPr marL="742950" indent="-742950">
              <a:buFont typeface="+mj-lt"/>
              <a:buAutoNum type="arabicPeriod"/>
            </a:pPr>
            <a:r>
              <a:rPr lang="en-US" sz="3600" dirty="0" smtClean="0">
                <a:solidFill>
                  <a:schemeClr val="tx1">
                    <a:lumMod val="95000"/>
                    <a:lumOff val="5000"/>
                  </a:schemeClr>
                </a:solidFill>
              </a:rPr>
              <a:t>Chest </a:t>
            </a:r>
            <a:r>
              <a:rPr lang="en-US" sz="3600" dirty="0" err="1" smtClean="0">
                <a:solidFill>
                  <a:schemeClr val="tx1">
                    <a:lumMod val="95000"/>
                    <a:lumOff val="5000"/>
                  </a:schemeClr>
                </a:solidFill>
              </a:rPr>
              <a:t>xray</a:t>
            </a:r>
            <a:endParaRPr lang="en-US" sz="3600" dirty="0" smtClean="0">
              <a:solidFill>
                <a:schemeClr val="tx1">
                  <a:lumMod val="95000"/>
                  <a:lumOff val="5000"/>
                </a:schemeClr>
              </a:solidFill>
            </a:endParaRPr>
          </a:p>
          <a:p>
            <a:pPr marL="742950" indent="-742950">
              <a:buFont typeface="+mj-lt"/>
              <a:buAutoNum type="arabicPeriod"/>
            </a:pPr>
            <a:endParaRPr lang="en-US" sz="3600" dirty="0">
              <a:solidFill>
                <a:schemeClr val="tx1">
                  <a:lumMod val="95000"/>
                  <a:lumOff val="5000"/>
                </a:schemeClr>
              </a:solidFill>
            </a:endParaRPr>
          </a:p>
          <a:p>
            <a:pPr marL="742950" indent="-742950">
              <a:buFont typeface="+mj-lt"/>
              <a:buAutoNum type="arabicPeriod"/>
            </a:pPr>
            <a:r>
              <a:rPr lang="fa-IR" sz="3600" dirty="0" smtClean="0">
                <a:solidFill>
                  <a:schemeClr val="tx1">
                    <a:lumMod val="95000"/>
                    <a:lumOff val="5000"/>
                  </a:schemeClr>
                </a:solidFill>
              </a:rPr>
              <a:t>آزمون توبرکولین </a:t>
            </a:r>
          </a:p>
          <a:p>
            <a:pPr marL="742950" indent="-742950">
              <a:buFont typeface="+mj-lt"/>
              <a:buAutoNum type="arabicPeriod"/>
            </a:pPr>
            <a:endParaRPr lang="fa-IR" sz="3600" dirty="0" smtClean="0">
              <a:solidFill>
                <a:schemeClr val="tx1">
                  <a:lumMod val="95000"/>
                  <a:lumOff val="5000"/>
                </a:schemeClr>
              </a:solidFill>
            </a:endParaRPr>
          </a:p>
          <a:p>
            <a:pPr marL="742950" indent="-742950">
              <a:buFont typeface="+mj-lt"/>
              <a:buAutoNum type="arabicPeriod"/>
            </a:pPr>
            <a:r>
              <a:rPr lang="fa-IR" sz="3600" dirty="0" smtClean="0">
                <a:solidFill>
                  <a:schemeClr val="tx1">
                    <a:lumMod val="95000"/>
                    <a:lumOff val="5000"/>
                  </a:schemeClr>
                </a:solidFill>
              </a:rPr>
              <a:t>کشت خلط </a:t>
            </a:r>
          </a:p>
          <a:p>
            <a:pPr marL="742950" indent="-742950">
              <a:buFont typeface="+mj-lt"/>
              <a:buAutoNum type="arabicPeriod"/>
            </a:pPr>
            <a:endParaRPr lang="fa-IR" sz="3600" dirty="0" smtClean="0">
              <a:solidFill>
                <a:schemeClr val="tx1">
                  <a:lumMod val="95000"/>
                  <a:lumOff val="5000"/>
                </a:schemeClr>
              </a:solidFill>
            </a:endParaRPr>
          </a:p>
          <a:p>
            <a:pPr marL="742950" indent="-742950">
              <a:buFont typeface="+mj-lt"/>
              <a:buAutoNum type="arabicPeriod"/>
            </a:pPr>
            <a:r>
              <a:rPr lang="fa-IR" sz="3600" dirty="0" smtClean="0">
                <a:solidFill>
                  <a:schemeClr val="tx1">
                    <a:lumMod val="95000"/>
                    <a:lumOff val="5000"/>
                  </a:schemeClr>
                </a:solidFill>
              </a:rPr>
              <a:t>نمونه برداری بافتی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1" name="Content Placeholder 10" descr="صص.jpg"/>
          <p:cNvPicPr>
            <a:picLocks noGrp="1" noChangeAspect="1"/>
          </p:cNvPicPr>
          <p:nvPr>
            <p:ph idx="1"/>
          </p:nvPr>
        </p:nvPicPr>
        <p:blipFill>
          <a:blip r:embed="rId2" cstate="print"/>
          <a:stretch>
            <a:fillRect/>
          </a:stretch>
        </p:blipFill>
        <p:spPr>
          <a:xfrm>
            <a:off x="1691680" y="260648"/>
            <a:ext cx="5819527" cy="6336704"/>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548680"/>
            <a:ext cx="8352928" cy="1754326"/>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fa-IR" b="1" dirty="0" smtClean="0"/>
              <a:t>نحوه انجام </a:t>
            </a:r>
            <a:r>
              <a:rPr lang="en-US" b="1" dirty="0" err="1" smtClean="0"/>
              <a:t>ppd</a:t>
            </a:r>
            <a:r>
              <a:rPr lang="en-US" b="1" dirty="0" smtClean="0"/>
              <a:t> test(</a:t>
            </a:r>
            <a:r>
              <a:rPr lang="en-US" dirty="0" smtClean="0"/>
              <a:t>purified </a:t>
            </a:r>
            <a:r>
              <a:rPr lang="en-US" smtClean="0"/>
              <a:t>protein derivative.</a:t>
            </a:r>
            <a:r>
              <a:rPr lang="fa-IR" b="1" dirty="0" smtClean="0"/>
              <a:t>:</a:t>
            </a:r>
            <a:r>
              <a:rPr lang="fa-IR" dirty="0" smtClean="0"/>
              <a:t> سرنگی  با سوزن بسیار ظریف با 0.1 میلی لیتر از محلول </a:t>
            </a:r>
            <a:r>
              <a:rPr lang="en-US" dirty="0" smtClean="0"/>
              <a:t>PPD </a:t>
            </a:r>
            <a:r>
              <a:rPr lang="fa-IR" dirty="0" smtClean="0"/>
              <a:t>پر شده می شود و سپس </a:t>
            </a:r>
            <a:r>
              <a:rPr lang="en-US" dirty="0" smtClean="0"/>
              <a:t>PPD </a:t>
            </a:r>
            <a:r>
              <a:rPr lang="fa-IR" dirty="0" smtClean="0"/>
              <a:t>بین لایه های پوست  ساعد تزریق می شود. بر خلاف واکسیناسیون که به عمق ماهیچه ای تزریق می شود ، تزریق </a:t>
            </a:r>
            <a:r>
              <a:rPr lang="en-US" dirty="0" smtClean="0"/>
              <a:t>PPD </a:t>
            </a:r>
            <a:r>
              <a:rPr lang="fa-IR" dirty="0" smtClean="0"/>
              <a:t>سطحی است که لکه (کهیر) ناشی از تزریق مشخص باشد. اگر در اثر تزریق هیچ گونه لکه ای نمایان نشد، تست را اباید مجدد انجام داد. لکه پوستی به صورت خود به خود در طول چند ساعت از بین می رود. تزریق باید در ناحیه ای از بازو انجام شو د که عاری از زخم  یا وریده باشد.</a:t>
            </a:r>
            <a:endParaRPr lang="fa-IR" dirty="0"/>
          </a:p>
        </p:txBody>
      </p:sp>
      <p:sp>
        <p:nvSpPr>
          <p:cNvPr id="3" name="Rectangle 2"/>
          <p:cNvSpPr/>
          <p:nvPr/>
        </p:nvSpPr>
        <p:spPr>
          <a:xfrm>
            <a:off x="539552" y="2348880"/>
            <a:ext cx="8352928"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fa-IR" sz="2400" dirty="0" smtClean="0"/>
              <a:t>واکنش در حدود 48 تا 72 ساعت پس از تزریق </a:t>
            </a:r>
            <a:r>
              <a:rPr lang="en-US" sz="2400" dirty="0" smtClean="0"/>
              <a:t>PPD </a:t>
            </a:r>
            <a:r>
              <a:rPr lang="fa-IR" sz="2400" dirty="0" smtClean="0"/>
              <a:t>به اوج خود می رسد. علائم زیر در واکنش مثبت در محل تزریق دیده می شود :</a:t>
            </a:r>
          </a:p>
          <a:p>
            <a:r>
              <a:rPr lang="fa-IR" sz="2400" dirty="0" smtClean="0"/>
              <a:t/>
            </a:r>
            <a:br>
              <a:rPr lang="fa-IR" sz="2400" dirty="0" smtClean="0"/>
            </a:br>
            <a:r>
              <a:rPr lang="fa-IR" sz="2400" dirty="0" smtClean="0"/>
              <a:t>• قرمزی</a:t>
            </a:r>
            <a:br>
              <a:rPr lang="fa-IR" sz="2400" dirty="0" smtClean="0"/>
            </a:br>
            <a:r>
              <a:rPr lang="fa-IR" sz="2400" dirty="0" smtClean="0"/>
              <a:t>• خارش</a:t>
            </a:r>
            <a:br>
              <a:rPr lang="fa-IR" sz="2400" dirty="0" smtClean="0"/>
            </a:br>
            <a:r>
              <a:rPr lang="fa-IR" sz="2400" dirty="0" smtClean="0"/>
              <a:t>• ضخیم شدن لایه پوست (معروف به عنوان سفتی)</a:t>
            </a:r>
            <a:endParaRPr lang="fa-IR" sz="2400" dirty="0"/>
          </a:p>
        </p:txBody>
      </p:sp>
      <p:sp>
        <p:nvSpPr>
          <p:cNvPr id="4" name="Rectangle 3"/>
          <p:cNvSpPr/>
          <p:nvPr/>
        </p:nvSpPr>
        <p:spPr>
          <a:xfrm>
            <a:off x="755576" y="5229201"/>
            <a:ext cx="8064896" cy="156966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fa-IR" sz="2400" dirty="0" smtClean="0"/>
              <a:t>ملاحظات زمان خواندن تست </a:t>
            </a:r>
            <a:r>
              <a:rPr lang="en-US" sz="2400" dirty="0" smtClean="0"/>
              <a:t>TB  : </a:t>
            </a:r>
            <a:r>
              <a:rPr lang="fa-IR" sz="2400" dirty="0" smtClean="0"/>
              <a:t>اندازه سفتی پوست که نشان دهنده  تست مثبت می تواند تحت شرایط خاصی متفاوت باشد :</a:t>
            </a:r>
            <a:br>
              <a:rPr lang="fa-IR" sz="2400" dirty="0" smtClean="0"/>
            </a:br>
            <a:r>
              <a:rPr lang="fa-IR" sz="2400" dirty="0" smtClean="0"/>
              <a:t>• بدنی با سیستم ایمنی سالم -- 15</a:t>
            </a:r>
            <a:r>
              <a:rPr lang="en-US" sz="2400" dirty="0" smtClean="0"/>
              <a:t>mm</a:t>
            </a:r>
            <a:br>
              <a:rPr lang="en-US" sz="2400" dirty="0" smtClean="0"/>
            </a:br>
            <a:r>
              <a:rPr lang="en-US" sz="2400" dirty="0" smtClean="0"/>
              <a:t>• </a:t>
            </a:r>
            <a:r>
              <a:rPr lang="fa-IR" sz="2400" dirty="0" smtClean="0"/>
              <a:t>بدنی با سیستم ایمنی تضعیف شده-- 5</a:t>
            </a:r>
            <a:r>
              <a:rPr lang="en-US" sz="2400" dirty="0" smtClean="0"/>
              <a:t>mm</a:t>
            </a:r>
            <a:endParaRPr lang="fa-IR"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fa-IR" dirty="0"/>
          </a:p>
        </p:txBody>
      </p:sp>
      <p:pic>
        <p:nvPicPr>
          <p:cNvPr id="9" name="Content Placeholder 8" descr="لل.jpg"/>
          <p:cNvPicPr>
            <a:picLocks noGrp="1" noChangeAspect="1"/>
          </p:cNvPicPr>
          <p:nvPr>
            <p:ph sz="half" idx="1"/>
          </p:nvPr>
        </p:nvPicPr>
        <p:blipFill>
          <a:blip r:embed="rId2" cstate="print"/>
          <a:stretch>
            <a:fillRect/>
          </a:stretch>
        </p:blipFill>
        <p:spPr>
          <a:xfrm>
            <a:off x="683568" y="1844824"/>
            <a:ext cx="4009628" cy="3600400"/>
          </a:xfrm>
        </p:spPr>
      </p:pic>
      <p:pic>
        <p:nvPicPr>
          <p:cNvPr id="10" name="Content Placeholder 9" descr="Tuberculin-Test.jpg"/>
          <p:cNvPicPr>
            <a:picLocks noGrp="1" noChangeAspect="1"/>
          </p:cNvPicPr>
          <p:nvPr>
            <p:ph sz="half" idx="2"/>
          </p:nvPr>
        </p:nvPicPr>
        <p:blipFill>
          <a:blip r:embed="rId3" cstate="print"/>
          <a:stretch>
            <a:fillRect/>
          </a:stretch>
        </p:blipFill>
        <p:spPr>
          <a:xfrm>
            <a:off x="4932040" y="1916832"/>
            <a:ext cx="3744416" cy="3456384"/>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76672"/>
            <a:ext cx="8784976" cy="212365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a-IR" sz="3600" b="1" dirty="0" smtClean="0">
                <a:solidFill>
                  <a:srgbClr val="FF0000"/>
                </a:solidFill>
              </a:rPr>
              <a:t>درمان</a:t>
            </a:r>
            <a:endParaRPr lang="fa-IR" sz="3600" dirty="0" smtClean="0">
              <a:solidFill>
                <a:srgbClr val="FF0000"/>
              </a:solidFill>
            </a:endParaRPr>
          </a:p>
          <a:p>
            <a:r>
              <a:rPr lang="fa-IR" sz="2400" dirty="0" smtClean="0"/>
              <a:t>مصرف داروهای ضد سل راه اصلی درمان این بیماری می باشد. دوره درمان و مقدار داروی مورد مصرف، بسته به شدت بیماری و قسمت‌های درگیر شده بدن متفاوت است، ولی به طور متوسط بین شش ماه تا یک سال می باشد. </a:t>
            </a:r>
          </a:p>
          <a:p>
            <a:r>
              <a:rPr lang="fa-IR" sz="2400" dirty="0" smtClean="0"/>
              <a:t>آلودگی هم‌زمان به بیماری ایدز می تواند درمان بیماری را بسیار مشکل کند.</a:t>
            </a:r>
            <a:endParaRPr lang="fa-IR" sz="2400" dirty="0"/>
          </a:p>
        </p:txBody>
      </p:sp>
      <p:sp>
        <p:nvSpPr>
          <p:cNvPr id="3" name="Rectangle 2"/>
          <p:cNvSpPr/>
          <p:nvPr/>
        </p:nvSpPr>
        <p:spPr>
          <a:xfrm>
            <a:off x="251520" y="2636913"/>
            <a:ext cx="8712968" cy="83099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a-IR" sz="2400" dirty="0" smtClean="0"/>
              <a:t>داروهاي شايع مورد استفاده ريفامپين، ايزونيازيد، استرپتومايسين، اتامبوتول و تعدادي داروي ديگر است</a:t>
            </a:r>
            <a:endParaRPr lang="fa-IR" sz="2400" dirty="0"/>
          </a:p>
        </p:txBody>
      </p:sp>
      <p:sp>
        <p:nvSpPr>
          <p:cNvPr id="4" name="Rectangle 3"/>
          <p:cNvSpPr/>
          <p:nvPr/>
        </p:nvSpPr>
        <p:spPr>
          <a:xfrm>
            <a:off x="251520" y="4221088"/>
            <a:ext cx="8640960" cy="230832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a-IR" sz="2400" b="1" dirty="0" smtClean="0">
                <a:solidFill>
                  <a:srgbClr val="FF0000"/>
                </a:solidFill>
              </a:rPr>
              <a:t>عوارض داروهای ضد سل</a:t>
            </a:r>
            <a:endParaRPr lang="fa-IR" sz="2400" dirty="0" smtClean="0">
              <a:solidFill>
                <a:srgbClr val="FF0000"/>
              </a:solidFill>
            </a:endParaRPr>
          </a:p>
          <a:p>
            <a:r>
              <a:rPr lang="fa-IR" sz="2400" dirty="0" smtClean="0">
                <a:hlinkClick r:id="rId2"/>
              </a:rPr>
              <a:t>سرگیجه</a:t>
            </a:r>
            <a:r>
              <a:rPr lang="fa-IR" sz="2400" dirty="0" smtClean="0"/>
              <a:t>، </a:t>
            </a:r>
            <a:r>
              <a:rPr lang="fa-IR" sz="2400" dirty="0" smtClean="0">
                <a:hlinkClick r:id="rId3"/>
              </a:rPr>
              <a:t>تهوع</a:t>
            </a:r>
            <a:r>
              <a:rPr lang="fa-IR" sz="2400" dirty="0" smtClean="0"/>
              <a:t>، تاری دید، عدم تعادل، زرد شدن سفیدی چشم‌ها، دل‌درد، استفراغ و </a:t>
            </a:r>
            <a:r>
              <a:rPr lang="fa-IR" sz="2400" dirty="0" smtClean="0">
                <a:hlinkClick r:id="rId4"/>
              </a:rPr>
              <a:t>وزوز گوش</a:t>
            </a:r>
            <a:r>
              <a:rPr lang="fa-IR" sz="2400" dirty="0" smtClean="0"/>
              <a:t> که در صورت مشاهده این علائم، باید مصرف داروها قطع شود و پزشک در جریان قرار گیرد.</a:t>
            </a:r>
          </a:p>
          <a:p>
            <a:r>
              <a:rPr lang="fa-IR" sz="2400" dirty="0" smtClean="0"/>
              <a:t>نارنجی یا قرمز شدن رنگ ادرار یا سایر ترشحات بدن در اثر مصرف داروی ریفامپین می‌باشد و هیچ گونه خطری ندارد</a:t>
            </a:r>
            <a:r>
              <a:rPr lang="fa-IR" dirty="0" smtClean="0"/>
              <a:t>. </a:t>
            </a:r>
            <a:endParaRPr lang="fa-I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90357"/>
            <a:ext cx="8640960" cy="5262979"/>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anchor="b">
            <a:spAutoFit/>
          </a:bodyPr>
          <a:lstStyle/>
          <a:p>
            <a:r>
              <a:rPr lang="fa-IR" sz="2800" b="1" dirty="0" smtClean="0">
                <a:effectLst>
                  <a:outerShdw blurRad="38100" dist="38100" dir="2700000" algn="tl">
                    <a:srgbClr val="000000">
                      <a:alpha val="43137"/>
                    </a:srgbClr>
                  </a:outerShdw>
                </a:effectLst>
              </a:rPr>
              <a:t>واکسن ب ث ژ واکسنی است که با ميکرب زنده ساخته شده و تا حدی در مقابل سل مصونيت ايجاد ميکند. در صورتيکه در معرض باکتری (ميکروب) سل قرار بگيريد واکسن ب ث ژ از عفونت جلوگيری نمی کند،ولی باعث ميشود که به احتمال خيلی بيشتر، بجای يک بيماری سراسری که خطر مرگ دارد دچار يک عفونت ملايم دريک نقطه بدن بشويد. ايجاد مصونيت در اثر واکسن ب ث ژ 6 تا 12 هفته طول ميکشد. واکسن ب ث ژ ممکن است فقط50 تا 60 درصد مصونيت در مقابل سل به وجود بياورد و در بعضی افراد، تاثير واکسن در طول زمان، بعضی وقتها درظرف 5 تا 15 سال از بين ميرود.</a:t>
            </a:r>
          </a:p>
          <a:p>
            <a:r>
              <a:rPr lang="fa-IR" sz="2800" b="1" dirty="0" smtClean="0">
                <a:effectLst>
                  <a:outerShdw blurRad="38100" dist="38100" dir="2700000" algn="tl">
                    <a:srgbClr val="000000">
                      <a:alpha val="43137"/>
                    </a:srgbClr>
                  </a:outerShdw>
                </a:effectLst>
              </a:rPr>
              <a:t>قبل از واکسیناسیون ازمایش پوستی برای میکروب سل</a:t>
            </a:r>
            <a:r>
              <a:rPr lang="en-US" sz="2800" b="1" dirty="0" smtClean="0">
                <a:effectLst>
                  <a:outerShdw blurRad="38100" dist="38100" dir="2700000" algn="tl">
                    <a:srgbClr val="000000">
                      <a:alpha val="43137"/>
                    </a:srgbClr>
                  </a:outerShdw>
                </a:effectLst>
              </a:rPr>
              <a:t> </a:t>
            </a:r>
            <a:r>
              <a:rPr lang="fa-IR" sz="2800" b="1" dirty="0" smtClean="0"/>
              <a:t>ا</a:t>
            </a:r>
            <a:r>
              <a:rPr lang="fa-IR" sz="2800" b="1" i="1" dirty="0" smtClean="0">
                <a:effectLst>
                  <a:outerShdw blurRad="38100" dist="38100" dir="2700000" algn="tl">
                    <a:srgbClr val="000000">
                      <a:alpha val="43137"/>
                    </a:srgbClr>
                  </a:outerShdw>
                </a:effectLst>
              </a:rPr>
              <a:t>زمایش </a:t>
            </a:r>
            <a:r>
              <a:rPr lang="en-US" sz="2800" b="1" i="1" dirty="0" err="1" smtClean="0">
                <a:effectLst>
                  <a:outerShdw blurRad="38100" dist="38100" dir="2700000" algn="tl">
                    <a:srgbClr val="000000">
                      <a:alpha val="43137"/>
                    </a:srgbClr>
                  </a:outerShdw>
                </a:effectLst>
              </a:rPr>
              <a:t>mantoux</a:t>
            </a:r>
            <a:r>
              <a:rPr lang="fa-IR" sz="2800" b="1" i="1" dirty="0" smtClean="0">
                <a:effectLst>
                  <a:outerShdw blurRad="38100" dist="38100" dir="2700000" algn="tl">
                    <a:srgbClr val="000000">
                      <a:alpha val="43137"/>
                    </a:srgbClr>
                  </a:outerShdw>
                </a:effectLst>
              </a:rPr>
              <a:t> یا </a:t>
            </a:r>
            <a:r>
              <a:rPr lang="en-US" sz="2800" b="1" i="1" dirty="0" smtClean="0">
                <a:effectLst>
                  <a:outerShdw blurRad="38100" dist="38100" dir="2700000" algn="tl">
                    <a:srgbClr val="000000">
                      <a:alpha val="43137"/>
                    </a:srgbClr>
                  </a:outerShdw>
                </a:effectLst>
              </a:rPr>
              <a:t>tuberculin skin test</a:t>
            </a:r>
            <a:r>
              <a:rPr lang="fa-IR" sz="2800" b="1" i="1" dirty="0" smtClean="0">
                <a:effectLst>
                  <a:outerShdw blurRad="38100" dist="38100" dir="2700000" algn="tl">
                    <a:srgbClr val="000000">
                      <a:alpha val="43137"/>
                    </a:srgbClr>
                  </a:outerShdw>
                </a:effectLst>
              </a:rPr>
              <a:t> نیاز است تا معلوم شود در اثر عفونت قبلی سلی یا بعد از واکسیناسیون نتیجه آزمایش مثبت است یا نه</a:t>
            </a:r>
            <a:endParaRPr lang="fa-IR" sz="2800" i="1" dirty="0">
              <a:effectLst>
                <a:outerShdw blurRad="38100" dist="38100" dir="2700000" algn="tl">
                  <a:srgbClr val="000000">
                    <a:alpha val="43137"/>
                  </a:srgbClr>
                </a:outerShdw>
              </a:effectLst>
            </a:endParaRPr>
          </a:p>
        </p:txBody>
      </p:sp>
      <p:sp>
        <p:nvSpPr>
          <p:cNvPr id="3" name="Rectangle 2"/>
          <p:cNvSpPr/>
          <p:nvPr/>
        </p:nvSpPr>
        <p:spPr>
          <a:xfrm>
            <a:off x="3059832" y="260648"/>
            <a:ext cx="5761192" cy="523220"/>
          </a:xfrm>
          <a:prstGeom prst="rect">
            <a:avLst/>
          </a:prstGeom>
        </p:spPr>
        <p:txBody>
          <a:bodyPr wrap="square">
            <a:spAutoFit/>
          </a:bodyPr>
          <a:lstStyle/>
          <a:p>
            <a:r>
              <a:rPr lang="fa-IR" sz="2800" b="1" dirty="0" smtClean="0">
                <a:solidFill>
                  <a:srgbClr val="FF0000"/>
                </a:solidFill>
              </a:rPr>
              <a:t>پیشگیری با تزریق واکسن سل (ب‌ث‌ژ):</a:t>
            </a:r>
            <a:endParaRPr lang="fa-IR" sz="2800"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4" name="Content Placeholder 3"/>
          <p:cNvSpPr>
            <a:spLocks noGrp="1"/>
          </p:cNvSpPr>
          <p:nvPr>
            <p:ph sz="half" idx="2"/>
          </p:nvPr>
        </p:nvSpPr>
        <p:spPr/>
        <p:txBody>
          <a:bodyPr/>
          <a:lstStyle/>
          <a:p>
            <a:endParaRPr lang="fa-IR"/>
          </a:p>
        </p:txBody>
      </p:sp>
    </p:spTree>
    <p:extLst>
      <p:ext uri="{BB962C8B-B14F-4D97-AF65-F5344CB8AC3E}">
        <p14:creationId xmlns:p14="http://schemas.microsoft.com/office/powerpoint/2010/main" val="17670764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1412776"/>
            <a:ext cx="8229600" cy="3010346"/>
          </a:xfrm>
        </p:spPr>
        <p:txBody>
          <a:bodyPr>
            <a:noAutofit/>
          </a:bodyPr>
          <a:lstStyle/>
          <a:p>
            <a:r>
              <a:rPr lang="fa-IR" sz="13800" spc="590" dirty="0" smtClean="0">
                <a:solidFill>
                  <a:srgbClr val="FF0000"/>
                </a:solidFill>
                <a:effectLst>
                  <a:outerShdw blurRad="38100" dist="38100" dir="2700000" algn="tl">
                    <a:srgbClr val="000000">
                      <a:alpha val="43137"/>
                    </a:srgbClr>
                  </a:outerShdw>
                </a:effectLst>
                <a:latin typeface="Anaconda" pitchFamily="2" charset="0"/>
              </a:rPr>
              <a:t>بیماری سل</a:t>
            </a:r>
            <a:endParaRPr lang="fa-IR" sz="13800" spc="590" dirty="0">
              <a:solidFill>
                <a:srgbClr val="FF0000"/>
              </a:solidFill>
              <a:effectLst>
                <a:outerShdw blurRad="38100" dist="38100" dir="2700000" algn="tl">
                  <a:srgbClr val="000000">
                    <a:alpha val="43137"/>
                  </a:srgbClr>
                </a:outerShdw>
              </a:effectLst>
              <a:latin typeface="Anaconda" pitchFamily="2"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536" y="0"/>
            <a:ext cx="9396536" cy="6857999"/>
          </a:xfrm>
        </p:spPr>
        <p:style>
          <a:lnRef idx="1">
            <a:schemeClr val="accent3"/>
          </a:lnRef>
          <a:fillRef idx="2">
            <a:schemeClr val="accent3"/>
          </a:fillRef>
          <a:effectRef idx="1">
            <a:schemeClr val="accent3"/>
          </a:effectRef>
          <a:fontRef idx="minor">
            <a:schemeClr val="dk1"/>
          </a:fontRef>
        </p:style>
        <p:txBody>
          <a:bodyPr>
            <a:normAutofit/>
          </a:bodyPr>
          <a:lstStyle/>
          <a:p>
            <a:pPr marL="742950" indent="-742950" algn="r">
              <a:lnSpc>
                <a:spcPct val="150000"/>
              </a:lnSpc>
              <a:buFont typeface="Arial" pitchFamily="34" charset="0"/>
              <a:buChar char="•"/>
            </a:pPr>
            <a:r>
              <a:rPr lang="fa-IR"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سل</a:t>
            </a:r>
            <a:r>
              <a:rPr lang="fa-IR" sz="3600" dirty="0" smtClean="0"/>
              <a:t> (به </a:t>
            </a:r>
            <a:r>
              <a:rPr lang="fa-IR" sz="3600" dirty="0" smtClean="0">
                <a:hlinkClick r:id="rId3" tooltip="زبان انگلیسی"/>
              </a:rPr>
              <a:t>انگلیسی</a:t>
            </a:r>
            <a:r>
              <a:rPr lang="fa-IR" sz="3600" dirty="0" smtClean="0"/>
              <a:t>: </a:t>
            </a:r>
            <a:r>
              <a:rPr lang="en-US" sz="3600" dirty="0" err="1"/>
              <a:t>Tuberculosi</a:t>
            </a:r>
            <a:r>
              <a:rPr lang="en-US" sz="3600" dirty="0" smtClean="0"/>
              <a:t>)‏ </a:t>
            </a:r>
            <a:r>
              <a:rPr lang="fa-IR" sz="3600" dirty="0" smtClean="0"/>
              <a:t>یک </a:t>
            </a:r>
            <a:r>
              <a:rPr lang="fa-IR" sz="3600" dirty="0" smtClean="0">
                <a:hlinkClick r:id="rId4" tooltip="بیماری عفونی"/>
              </a:rPr>
              <a:t>بیماری عفونی</a:t>
            </a:r>
            <a:r>
              <a:rPr lang="fa-IR" sz="3600" dirty="0" smtClean="0"/>
              <a:t> شایع، و در بسیاری از موارد مرگبار است. این بیماری توسط گونه‌های مختلف </a:t>
            </a:r>
            <a:r>
              <a:rPr lang="fa-IR" sz="3600" dirty="0" smtClean="0">
                <a:hlinkClick r:id="rId5" tooltip="میکوباکتریوم (صفحه وجود ندارد)"/>
              </a:rPr>
              <a:t>میکوباکتریا</a:t>
            </a:r>
            <a:r>
              <a:rPr lang="fa-IR" sz="3600" dirty="0" smtClean="0"/>
              <a:t>، به طور معمول «</a:t>
            </a:r>
            <a:r>
              <a:rPr lang="fa-IR" sz="3600" dirty="0" smtClean="0">
                <a:hlinkClick r:id="rId6" tooltip="میکوباکتریوم توبرکلوسیس (صفحه وجود ندارد)"/>
              </a:rPr>
              <a:t>میکوباکتریوم توبرکلوسیس</a:t>
            </a:r>
            <a:r>
              <a:rPr lang="fa-IR" sz="3600" dirty="0" smtClean="0"/>
              <a:t>» ایجاد می‌شود</a:t>
            </a:r>
            <a:endParaRPr lang="fa-IR" sz="3600" dirty="0"/>
          </a:p>
        </p:txBody>
      </p:sp>
      <p:sp>
        <p:nvSpPr>
          <p:cNvPr id="3" name="Subtitle 2"/>
          <p:cNvSpPr>
            <a:spLocks noGrp="1"/>
          </p:cNvSpPr>
          <p:nvPr>
            <p:ph type="subTitle" idx="1"/>
          </p:nvPr>
        </p:nvSpPr>
        <p:spPr/>
        <p:txBody>
          <a:bodyPr/>
          <a:lstStyle/>
          <a:p>
            <a:pPr>
              <a:buFont typeface="Arial" pitchFamily="34" charset="0"/>
              <a:buChar char="•"/>
            </a:pPr>
            <a:endParaRPr lang="fa-I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4624" y="274638"/>
            <a:ext cx="9731424" cy="6583362"/>
          </a:xfrm>
        </p:spPr>
        <p:txBody>
          <a:bodyPr/>
          <a:lstStyle/>
          <a:p>
            <a:endParaRPr lang="fa-IR" dirty="0"/>
          </a:p>
        </p:txBody>
      </p:sp>
      <p:sp>
        <p:nvSpPr>
          <p:cNvPr id="3" name="Content Placeholder 2"/>
          <p:cNvSpPr>
            <a:spLocks noGrp="1"/>
          </p:cNvSpPr>
          <p:nvPr>
            <p:ph idx="1"/>
          </p:nvPr>
        </p:nvSpPr>
        <p:spPr>
          <a:xfrm>
            <a:off x="0" y="0"/>
            <a:ext cx="9144000" cy="6858000"/>
          </a:xfrm>
          <a:solidFill>
            <a:schemeClr val="accent2">
              <a:lumMod val="40000"/>
              <a:lumOff val="60000"/>
            </a:schemeClr>
          </a:solidFill>
        </p:spPr>
        <p:txBody>
          <a:bodyPr>
            <a:normAutofit fontScale="85000" lnSpcReduction="10000"/>
          </a:bodyPr>
          <a:lstStyle/>
          <a:p>
            <a:pPr>
              <a:lnSpc>
                <a:spcPct val="200000"/>
              </a:lnSpc>
            </a:pPr>
            <a:r>
              <a:rPr lang="fa-IR" b="1" dirty="0" smtClean="0"/>
              <a:t>مایکوباکتریوم توبرکلوزیس</a:t>
            </a:r>
            <a:r>
              <a:rPr lang="fa-IR" dirty="0" smtClean="0"/>
              <a:t> </a:t>
            </a:r>
            <a:r>
              <a:rPr lang="en-US" i="1" dirty="0" smtClean="0"/>
              <a:t>mycobacterium tuberculosis</a:t>
            </a:r>
            <a:r>
              <a:rPr lang="en-US" dirty="0" smtClean="0"/>
              <a:t>، </a:t>
            </a:r>
            <a:r>
              <a:rPr lang="fa-IR" dirty="0" smtClean="0"/>
              <a:t>گونه ای بیماریزا در جنس مایکوباکتریوم است. این باکتری، عامل بیماری </a:t>
            </a:r>
            <a:r>
              <a:rPr lang="fa-IR" b="1" dirty="0" smtClean="0"/>
              <a:t>سل</a:t>
            </a:r>
            <a:r>
              <a:rPr lang="fa-IR" dirty="0" smtClean="0"/>
              <a:t> است. مایکوباکتریوم توبرکلوزیس، اولین بار توسط </a:t>
            </a:r>
            <a:r>
              <a:rPr lang="fa-IR" dirty="0" smtClean="0">
                <a:hlinkClick r:id="rId3" tooltip="رابرت کخ"/>
              </a:rPr>
              <a:t>رابرت کخ</a:t>
            </a:r>
            <a:r>
              <a:rPr lang="fa-IR" dirty="0" smtClean="0"/>
              <a:t> کشف شد. به این باکتری ها، </a:t>
            </a:r>
            <a:r>
              <a:rPr lang="fa-IR" dirty="0" smtClean="0">
                <a:hlinkClick r:id="rId4" tooltip="رنگ‌آمیزی اسید فاست"/>
              </a:rPr>
              <a:t>اسید فاست</a:t>
            </a:r>
            <a:r>
              <a:rPr lang="fa-IR" dirty="0" smtClean="0"/>
              <a:t> </a:t>
            </a:r>
            <a:r>
              <a:rPr lang="en-US" dirty="0" smtClean="0"/>
              <a:t>acid fast</a:t>
            </a:r>
            <a:r>
              <a:rPr lang="en-US" sz="3600" dirty="0" smtClean="0"/>
              <a:t>)</a:t>
            </a:r>
            <a:r>
              <a:rPr lang="en-US" dirty="0" smtClean="0"/>
              <a:t> </a:t>
            </a:r>
            <a:r>
              <a:rPr lang="fa-IR" dirty="0" smtClean="0"/>
              <a:t>)می گویند. مایکوباکتریوم توبرکلوزیس از نظر فیزیولوژی، میکروبی هوازی است که برای رشد خود به مقدار زیادی اکسیژن نیاز دارد. مهمترین روش های تشخیصی بالینی مایکوباکتریوم توبرکلوزیس شامل تست پوستی توبرکولین، رنگ آمیزی اسید فست (زیل-نلسون) و عکس برداری اشعه ایکس از قفسه سینه است</a:t>
            </a:r>
            <a:endParaRPr lang="fa-IR"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pic>
        <p:nvPicPr>
          <p:cNvPr id="4" name="Content Placeholder 3" descr="ششش.jpg"/>
          <p:cNvPicPr>
            <a:picLocks noGrp="1" noChangeAspect="1"/>
          </p:cNvPicPr>
          <p:nvPr>
            <p:ph idx="1"/>
          </p:nvPr>
        </p:nvPicPr>
        <p:blipFill>
          <a:blip r:embed="rId2" cstate="print"/>
          <a:stretch>
            <a:fillRect/>
          </a:stretch>
        </p:blipFill>
        <p:spPr>
          <a:xfrm>
            <a:off x="251520" y="332656"/>
            <a:ext cx="8892480" cy="6192688"/>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علائم و نشانه‌ها</a:t>
            </a:r>
            <a:br>
              <a:rPr lang="fa-IR" b="1" dirty="0" smtClean="0"/>
            </a:br>
            <a:endParaRPr lang="fa-IR"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r"/>
            <a:r>
              <a:rPr lang="fa-IR" b="1" dirty="0" smtClean="0">
                <a:solidFill>
                  <a:srgbClr val="FF0000"/>
                </a:solidFill>
              </a:rPr>
              <a:t>علائم</a:t>
            </a:r>
            <a:r>
              <a:rPr lang="fa-IR" dirty="0" smtClean="0">
                <a:solidFill>
                  <a:srgbClr val="FF0000"/>
                </a:solidFill>
              </a:rPr>
              <a:t> ریوی:</a:t>
            </a:r>
            <a:r>
              <a:rPr lang="fa-IR" dirty="0" smtClean="0"/>
              <a:t/>
            </a:r>
            <a:br>
              <a:rPr lang="fa-IR" dirty="0" smtClean="0"/>
            </a:br>
            <a:endParaRPr lang="fa-IR" dirty="0"/>
          </a:p>
        </p:txBody>
      </p:sp>
      <p:sp>
        <p:nvSpPr>
          <p:cNvPr id="3" name="Content Placeholder 2"/>
          <p:cNvSpPr>
            <a:spLocks noGrp="1"/>
          </p:cNvSpPr>
          <p:nvPr>
            <p:ph idx="1"/>
          </p:nvPr>
        </p:nvSpPr>
        <p:spPr>
          <a:xfrm>
            <a:off x="683568" y="1052737"/>
            <a:ext cx="8136904" cy="1800200"/>
          </a:xfrm>
        </p:spPr>
        <p:style>
          <a:lnRef idx="1">
            <a:schemeClr val="accent1"/>
          </a:lnRef>
          <a:fillRef idx="2">
            <a:schemeClr val="accent1"/>
          </a:fillRef>
          <a:effectRef idx="1">
            <a:schemeClr val="accent1"/>
          </a:effectRef>
          <a:fontRef idx="minor">
            <a:schemeClr val="dk1"/>
          </a:fontRef>
        </p:style>
        <p:txBody>
          <a:bodyPr>
            <a:normAutofit/>
          </a:bodyPr>
          <a:lstStyle/>
          <a:p>
            <a:r>
              <a:rPr lang="fa-IR" sz="2400" dirty="0" smtClean="0"/>
              <a:t>سل اولیه معمولاً بدون نشانه است .بیماری معمولا ریه ها را گرفتار می کند. نشانه های بیماری عبارتند از: سرفه بیش از دو هفته (معمولاً خشک)، </a:t>
            </a:r>
            <a:r>
              <a:rPr lang="fa-IR" sz="2400" dirty="0" smtClean="0">
                <a:hlinkClick r:id="rId2"/>
              </a:rPr>
              <a:t>تب</a:t>
            </a:r>
            <a:r>
              <a:rPr lang="fa-IR" sz="2400" dirty="0" smtClean="0"/>
              <a:t>، کم اشتهایی و در کودکان نارسایی رشد. نشانه های شدیدتر بیماری ممکن است شامل حملات سرفه و دیده شدن خون در خلط باشد. </a:t>
            </a:r>
            <a:endParaRPr lang="fa-IR" sz="2400" dirty="0"/>
          </a:p>
        </p:txBody>
      </p:sp>
      <p:sp>
        <p:nvSpPr>
          <p:cNvPr id="5" name="Rectangle 4"/>
          <p:cNvSpPr/>
          <p:nvPr/>
        </p:nvSpPr>
        <p:spPr>
          <a:xfrm>
            <a:off x="971600" y="4149080"/>
            <a:ext cx="7632848"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a-IR" sz="2400" dirty="0" smtClean="0"/>
              <a:t>سل ممکن است به جز ریه اعضای مختلفی از بدن را گرفتار کند که این اعضا می توانند شامل غدد لنفاوی، استخوان و مفاصل، ستون مهره ها، دستگاه ادراری تناسلی، پریکارد </a:t>
            </a:r>
            <a:r>
              <a:rPr lang="fa-IR" sz="2400" dirty="0" smtClean="0">
                <a:hlinkClick r:id="rId3"/>
              </a:rPr>
              <a:t>قلب</a:t>
            </a:r>
            <a:r>
              <a:rPr lang="fa-IR" sz="2400" dirty="0" smtClean="0"/>
              <a:t>، شکم و روده باشد که بسته به ناحیه گرفتار، علایم خاص خود را خواهد داشت.</a:t>
            </a:r>
            <a:endParaRPr lang="fa-IR" sz="2400" dirty="0"/>
          </a:p>
        </p:txBody>
      </p:sp>
      <p:sp>
        <p:nvSpPr>
          <p:cNvPr id="6" name="TextBox 5"/>
          <p:cNvSpPr txBox="1"/>
          <p:nvPr/>
        </p:nvSpPr>
        <p:spPr>
          <a:xfrm>
            <a:off x="4283968" y="3212976"/>
            <a:ext cx="4392488" cy="584775"/>
          </a:xfrm>
          <a:prstGeom prst="rect">
            <a:avLst/>
          </a:prstGeom>
          <a:noFill/>
        </p:spPr>
        <p:txBody>
          <a:bodyPr wrap="square" rtlCol="1">
            <a:spAutoFit/>
          </a:bodyPr>
          <a:lstStyle/>
          <a:p>
            <a:r>
              <a:rPr lang="fa-IR" sz="3200" b="1" dirty="0" smtClean="0">
                <a:solidFill>
                  <a:srgbClr val="FF0000"/>
                </a:solidFill>
              </a:rPr>
              <a:t>علائم</a:t>
            </a:r>
            <a:r>
              <a:rPr lang="fa-IR" sz="3200" dirty="0" smtClean="0">
                <a:solidFill>
                  <a:srgbClr val="FF0000"/>
                </a:solidFill>
              </a:rPr>
              <a:t>  </a:t>
            </a:r>
            <a:r>
              <a:rPr lang="fa-IR" sz="3200" b="1" dirty="0" smtClean="0">
                <a:solidFill>
                  <a:srgbClr val="FF0000"/>
                </a:solidFill>
              </a:rPr>
              <a:t>خارج ریوی:</a:t>
            </a:r>
            <a:endParaRPr lang="fa-IR" sz="3200" b="1"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0" y="0"/>
            <a:ext cx="9144000" cy="6943998"/>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endParaRPr lang="fa-IR" dirty="0"/>
          </a:p>
        </p:txBody>
      </p:sp>
      <p:sp>
        <p:nvSpPr>
          <p:cNvPr id="3" name="Content Placeholder 2"/>
          <p:cNvSpPr>
            <a:spLocks noGrp="1"/>
          </p:cNvSpPr>
          <p:nvPr>
            <p:ph idx="1"/>
          </p:nvPr>
        </p:nvSpPr>
        <p:spPr>
          <a:xfrm>
            <a:off x="0" y="0"/>
            <a:ext cx="9144000" cy="6858000"/>
          </a:xfrm>
        </p:spPr>
        <p:txBody>
          <a:bodyPr anchor="b">
            <a:normAutofit fontScale="85000" lnSpcReduction="20000"/>
          </a:bodyPr>
          <a:lstStyle/>
          <a:p>
            <a:r>
              <a:rPr lang="fa-IR" sz="6300" b="1" dirty="0" smtClean="0"/>
              <a:t>عوامل مساعد کننده</a:t>
            </a:r>
          </a:p>
          <a:p>
            <a:endParaRPr lang="fa-IR" sz="2400" dirty="0" smtClean="0">
              <a:solidFill>
                <a:srgbClr val="FF0000"/>
              </a:solidFill>
            </a:endParaRPr>
          </a:p>
          <a:p>
            <a:r>
              <a:rPr lang="fa-IR" sz="2400" dirty="0" smtClean="0"/>
              <a:t>بعضی از عواملی که باعث می شوند آلودگی به سل تبدیل به بیماری شود، یا فرد سالم بیشتر در معرض ابتلا باشد، در زیر آمده است:</a:t>
            </a:r>
          </a:p>
          <a:p>
            <a:endParaRPr lang="fa-IR" sz="3400" dirty="0" smtClean="0"/>
          </a:p>
          <a:p>
            <a:pPr marL="514350" indent="-514350">
              <a:buFont typeface="+mj-lt"/>
              <a:buAutoNum type="arabicPeriod"/>
            </a:pPr>
            <a:r>
              <a:rPr lang="fa-IR" sz="3100" dirty="0" smtClean="0"/>
              <a:t>- </a:t>
            </a:r>
            <a:r>
              <a:rPr lang="fa-IR" sz="3100" dirty="0" smtClean="0">
                <a:hlinkClick r:id="rId2"/>
              </a:rPr>
              <a:t>بیماری ایدز </a:t>
            </a:r>
            <a:r>
              <a:rPr lang="fa-IR" sz="3100" dirty="0" smtClean="0"/>
              <a:t>- استفاده از </a:t>
            </a:r>
            <a:r>
              <a:rPr lang="fa-IR" sz="3100" dirty="0" smtClean="0">
                <a:hlinkClick r:id="rId3"/>
              </a:rPr>
              <a:t>مواد مخدر </a:t>
            </a:r>
            <a:endParaRPr lang="fa-IR" sz="3100" dirty="0" smtClean="0"/>
          </a:p>
          <a:p>
            <a:pPr marL="514350" indent="-514350">
              <a:buFont typeface="+mj-lt"/>
              <a:buAutoNum type="arabicPeriod"/>
            </a:pPr>
            <a:r>
              <a:rPr lang="fa-IR" sz="3100" dirty="0" smtClean="0"/>
              <a:t>- عفونت اخیر با میکوباکتریوم توبرکلوزیس (طی دو سال گذشته) </a:t>
            </a:r>
          </a:p>
          <a:p>
            <a:pPr marL="514350" indent="-514350">
              <a:buFont typeface="+mj-lt"/>
              <a:buAutoNum type="arabicPeriod"/>
            </a:pPr>
            <a:r>
              <a:rPr lang="fa-IR" sz="3100" dirty="0" smtClean="0"/>
              <a:t>- علائم رادیوگرافی قفسه سینه که دال بر سل قبلی باشد (در افرادی که کامل درمان نشده‌اند یا اصلاً درمان نشده‌اند)</a:t>
            </a:r>
          </a:p>
          <a:p>
            <a:pPr marL="514350" indent="-514350">
              <a:buFont typeface="+mj-lt"/>
              <a:buAutoNum type="arabicPeriod"/>
            </a:pPr>
            <a:r>
              <a:rPr lang="fa-IR" sz="3100" dirty="0" smtClean="0"/>
              <a:t>- </a:t>
            </a:r>
            <a:r>
              <a:rPr lang="fa-IR" sz="3100" dirty="0" smtClean="0">
                <a:hlinkClick r:id="rId4"/>
              </a:rPr>
              <a:t>بیماری دیابت </a:t>
            </a:r>
            <a:endParaRPr lang="fa-IR" sz="3100" dirty="0" smtClean="0"/>
          </a:p>
          <a:p>
            <a:pPr marL="514350" indent="-514350">
              <a:buFont typeface="+mj-lt"/>
              <a:buAutoNum type="arabicPeriod"/>
            </a:pPr>
            <a:r>
              <a:rPr lang="fa-IR" sz="3100" dirty="0" smtClean="0"/>
              <a:t>- سیلیکوز (التهاب مزمن ریه ها ناشی از استنشاق غبار ماده معدنی سیلیكا)</a:t>
            </a:r>
          </a:p>
          <a:p>
            <a:pPr marL="514350" indent="-514350">
              <a:buFont typeface="+mj-lt"/>
              <a:buAutoNum type="arabicPeriod"/>
            </a:pPr>
            <a:r>
              <a:rPr lang="fa-IR" sz="3100" dirty="0" smtClean="0"/>
              <a:t>- درمان طولانی با کورتیکواستروییدها (داروهای سرکوب کننده سیستم ایمنی) </a:t>
            </a:r>
          </a:p>
          <a:p>
            <a:pPr marL="514350" indent="-514350">
              <a:buFont typeface="+mj-lt"/>
              <a:buAutoNum type="arabicPeriod"/>
            </a:pPr>
            <a:r>
              <a:rPr lang="fa-IR" sz="3100" dirty="0" smtClean="0"/>
              <a:t>- سرطان سر ‌و گردن </a:t>
            </a:r>
          </a:p>
          <a:p>
            <a:pPr marL="514350" indent="-514350">
              <a:buFont typeface="+mj-lt"/>
              <a:buAutoNum type="arabicPeriod"/>
            </a:pPr>
            <a:r>
              <a:rPr lang="fa-IR" sz="3100" dirty="0" smtClean="0"/>
              <a:t>- بیماری های خونی (مانند </a:t>
            </a:r>
            <a:r>
              <a:rPr lang="fa-IR" sz="3100" dirty="0" smtClean="0">
                <a:hlinkClick r:id="rId5"/>
              </a:rPr>
              <a:t>لوسمی</a:t>
            </a:r>
            <a:r>
              <a:rPr lang="fa-IR" sz="3100" dirty="0" smtClean="0"/>
              <a:t>) </a:t>
            </a:r>
          </a:p>
          <a:p>
            <a:pPr marL="514350" indent="-514350">
              <a:buFont typeface="+mj-lt"/>
              <a:buAutoNum type="arabicPeriod"/>
            </a:pPr>
            <a:r>
              <a:rPr lang="fa-IR" sz="3100" dirty="0" smtClean="0"/>
              <a:t>- بیمارهای کلیوی پیشرفته </a:t>
            </a:r>
          </a:p>
          <a:p>
            <a:pPr marL="514350" indent="-514350">
              <a:buFont typeface="+mj-lt"/>
              <a:buAutoNum type="arabicPeriod"/>
            </a:pPr>
            <a:r>
              <a:rPr lang="fa-IR" sz="3100" dirty="0" smtClean="0"/>
              <a:t>- </a:t>
            </a:r>
            <a:r>
              <a:rPr lang="fa-IR" sz="3100" dirty="0" smtClean="0">
                <a:hlinkClick r:id="rId6"/>
              </a:rPr>
              <a:t>وزن کم </a:t>
            </a:r>
            <a:r>
              <a:rPr lang="fa-IR" sz="3100" dirty="0" smtClean="0"/>
              <a:t>(10 درصد یا کمتر از 10 درصد وزن ایده آل) </a:t>
            </a:r>
          </a:p>
          <a:p>
            <a:endParaRPr lang="fa-IR" dirty="0"/>
          </a:p>
        </p:txBody>
      </p:sp>
      <p:sp>
        <p:nvSpPr>
          <p:cNvPr id="4" name="Down Arrow 3"/>
          <p:cNvSpPr/>
          <p:nvPr/>
        </p:nvSpPr>
        <p:spPr>
          <a:xfrm>
            <a:off x="11484768" y="141277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lstStyle/>
          <a:p>
            <a:r>
              <a:rPr lang="fa-IR" sz="4400" b="1" dirty="0" smtClean="0">
                <a:solidFill>
                  <a:srgbClr val="FF0000"/>
                </a:solidFill>
              </a:rPr>
              <a:t>راه های ابتلا</a:t>
            </a:r>
          </a:p>
          <a:p>
            <a:r>
              <a:rPr lang="fa-IR" sz="3600" dirty="0" smtClean="0"/>
              <a:t> بیماری سل به وسیله قطره های ریز موجود در هوا از فردی به فرد دیگر منتقل می شود و اغلب افرادی را که در ارتباط نزدیک با فرد بیمار باشند، درگیر می کند. بنابراین همه اعضای خانواده فرد بیمار، در معرض ابتلا به این بیماری هستند. فردی که دچار سل است، اگر </a:t>
            </a:r>
            <a:r>
              <a:rPr lang="fa-IR" sz="3600" dirty="0" smtClean="0">
                <a:hlinkClick r:id="rId2"/>
              </a:rPr>
              <a:t>سرفه</a:t>
            </a:r>
            <a:r>
              <a:rPr lang="fa-IR" sz="3600" dirty="0" smtClean="0"/>
              <a:t> یا </a:t>
            </a:r>
            <a:r>
              <a:rPr lang="fa-IR" sz="3600" dirty="0" smtClean="0">
                <a:hlinkClick r:id="rId3"/>
              </a:rPr>
              <a:t>عطسه</a:t>
            </a:r>
            <a:r>
              <a:rPr lang="fa-IR" sz="3600" dirty="0" smtClean="0"/>
              <a:t> کند و جلوی دهان و بینی خود را نگیرد، قطره هایی که حاوی میکروب سل هستند، در هوا پخش می شوند و اگر فرد دیگری که نزدیک فرد مبتلاست ، این قطره ها را استنشاق کند، باعث ابتلای او خواهد شد.</a:t>
            </a:r>
            <a:endParaRPr lang="fa-IR" sz="3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324</TotalTime>
  <Words>919</Words>
  <Application>Microsoft Office PowerPoint</Application>
  <PresentationFormat>On-screen Show (4:3)</PresentationFormat>
  <Paragraphs>60</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بیماری سل</vt:lpstr>
      <vt:lpstr>سل (به انگلیسی: Tuberculosi)‏ یک بیماری عفونی شایع، و در بسیاری از موارد مرگبار است. این بیماری توسط گونه‌های مختلف میکوباکتریا، به طور معمول «میکوباکتریوم توبرکلوسیس» ایجاد می‌شود</vt:lpstr>
      <vt:lpstr>PowerPoint Presentation</vt:lpstr>
      <vt:lpstr>PowerPoint Presentation</vt:lpstr>
      <vt:lpstr>علائم و نشانه‌ها </vt:lpstr>
      <vt:lpstr>علائم ریوی: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سل (به انگلیسی: Tuberculosi)‏ یک بیماری عفونی شایع، و در بسیاری از موارد مرگبار است. این بیماری توسط گونه‌های مختلف میکوباکتریا، به طور معمول «میکوباکتریوم توبرکلوسیس» ایجاد می‌شود</dc:title>
  <dc:creator>hamid</dc:creator>
  <cp:lastModifiedBy>paziresh</cp:lastModifiedBy>
  <cp:revision>36</cp:revision>
  <dcterms:created xsi:type="dcterms:W3CDTF">2013-10-19T07:43:21Z</dcterms:created>
  <dcterms:modified xsi:type="dcterms:W3CDTF">2013-10-22T23:40:20Z</dcterms:modified>
</cp:coreProperties>
</file>